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6"/>
  </p:notesMasterIdLst>
  <p:handoutMasterIdLst>
    <p:handoutMasterId r:id="rId17"/>
  </p:handoutMasterIdLst>
  <p:sldIdLst>
    <p:sldId id="256" r:id="rId5"/>
    <p:sldId id="262" r:id="rId6"/>
    <p:sldId id="263" r:id="rId7"/>
    <p:sldId id="259" r:id="rId8"/>
    <p:sldId id="261" r:id="rId9"/>
    <p:sldId id="264" r:id="rId10"/>
    <p:sldId id="266" r:id="rId11"/>
    <p:sldId id="267" r:id="rId12"/>
    <p:sldId id="268" r:id="rId13"/>
    <p:sldId id="265"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88006" autoAdjust="0"/>
  </p:normalViewPr>
  <p:slideViewPr>
    <p:cSldViewPr snapToGrid="0">
      <p:cViewPr varScale="1">
        <p:scale>
          <a:sx n="87" d="100"/>
          <a:sy n="87" d="100"/>
        </p:scale>
        <p:origin x="224" y="48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dirty="0"/>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dirty="0"/>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dirty="0"/>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dirty="0"/>
            <a:t>Distributed</a:t>
          </a:r>
        </a:p>
        <a:p>
          <a:pPr>
            <a:lnSpc>
              <a:spcPct val="100000"/>
            </a:lnSpc>
          </a:pPr>
          <a:r>
            <a:rPr lang="en-ZA" dirty="0"/>
            <a:t>Ledger</a:t>
          </a:r>
          <a:endParaRPr lang="en-US" dirty="0"/>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dirty="0"/>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dirty="0"/>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dirty="0"/>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dirty="0"/>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dirty="0"/>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dirty="0"/>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dirty="0"/>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dirty="0"/>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dirty="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dirty="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dirty="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dirty="0"/>
            <a:t>Distributed</a:t>
          </a:r>
        </a:p>
        <a:p>
          <a:pPr marL="0" lvl="0" indent="0" algn="l" defTabSz="666750">
            <a:lnSpc>
              <a:spcPct val="100000"/>
            </a:lnSpc>
            <a:spcBef>
              <a:spcPct val="0"/>
            </a:spcBef>
            <a:spcAft>
              <a:spcPct val="35000"/>
            </a:spcAft>
            <a:buNone/>
          </a:pPr>
          <a:r>
            <a:rPr lang="en-ZA" sz="1500" kern="1200" dirty="0"/>
            <a:t>Ledger</a:t>
          </a:r>
          <a:endParaRPr lang="en-US" sz="1500" kern="1200" dirty="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dirty="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dirty="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dirty="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dirty="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dirty="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dirty="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dirty="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dirty="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11/26/20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11/26/20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Manjari Shukla</a:t>
            </a:r>
            <a:endParaRPr lang="en-CA" dirty="0"/>
          </a:p>
          <a:p>
            <a:r>
              <a:rPr lang="en-CA" sz="1200" b="1" i="0" kern="1200" dirty="0">
                <a:solidFill>
                  <a:schemeClr val="tx1"/>
                </a:solidFill>
                <a:effectLst/>
                <a:latin typeface="+mn-lt"/>
                <a:ea typeface="+mn-ea"/>
                <a:cs typeface="+mn-cs"/>
              </a:rPr>
              <a:t>Abuubakry Ali,</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Abuu </a:t>
            </a:r>
          </a:p>
          <a:p>
            <a:endParaRPr lang="en-US" dirty="0"/>
          </a:p>
          <a:p>
            <a:endParaRPr lang="en-US" dirty="0"/>
          </a:p>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Abuu </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Manjari Shukla</a:t>
            </a:r>
            <a:endParaRPr lang="en-CA" b="0" dirty="0">
              <a:effectLst/>
            </a:endParaRPr>
          </a:p>
          <a:p>
            <a:r>
              <a:rPr lang="en-CA" sz="1200" b="1" i="0" kern="1200" dirty="0">
                <a:solidFill>
                  <a:schemeClr val="tx1"/>
                </a:solidFill>
                <a:effectLst/>
                <a:latin typeface="+mn-lt"/>
                <a:ea typeface="+mn-ea"/>
                <a:cs typeface="+mn-cs"/>
              </a:rPr>
              <a:t>Abuubakry Ali,</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 Some predominant issues that are being faced by the current KYC compliances include issues related to corruption, terrorist financing, identity thefts and illegal tax avoidance.</a:t>
            </a:r>
          </a:p>
          <a:p>
            <a:endParaRPr lang="en-US" dirty="0"/>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endParaRPr lang="en-CA" dirty="0"/>
          </a:p>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analyzed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a:p>
            <a:endParaRPr lang="en-US" dirty="0"/>
          </a:p>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840408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008412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Speaker: Abuu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clientLoop function is stored on the chain and therefore uses gas every time the administrator needs to pull up a list of expiring reports. This will prove to be very costly as the database increases. Depending on the expected number of users, it may be more gas efficient to use a mapping to manage this function. However, if the database is not expected to be large, then the loop would still make better sense than the mapping as mapping will require more computational power.</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checkvalidity function does not work well on the test environment. Unlike main net, where there is constant activity and transactions occurring in real time, on the test net time is static. It only records time when a transaction is written to the chain. This creates a challenge when we try to use a function that requires us to calculate elapsed time. The code in the contract should work on a live network.</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date format for the end date for each report is stored as a timestamp on the blockchain. If given more time, we could write a function to convert this into human readable form.</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25227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11/26/20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11/26/20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11/26/20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11/26/20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11/26/20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Manjari Shukla | Abuubakry Ali</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slow" p14:dur="2000" advTm="15999"/>
    </mc:Choice>
    <mc:Fallback xmlns="">
      <p:transition spd="slow" advTm="159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19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8" name="Rectangle 19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4" name="Picture 3" descr="Diagram&#10;&#10;Description automatically generated">
            <a:extLst>
              <a:ext uri="{FF2B5EF4-FFF2-40B4-BE49-F238E27FC236}">
                <a16:creationId xmlns:a16="http://schemas.microsoft.com/office/drawing/2014/main" id="{277BD92F-FC94-4B4B-86C8-687FD3AA7842}"/>
              </a:ext>
            </a:extLst>
          </p:cNvPr>
          <p:cNvPicPr>
            <a:picLocks noChangeAspect="1"/>
          </p:cNvPicPr>
          <p:nvPr/>
        </p:nvPicPr>
        <p:blipFill>
          <a:blip r:embed="rId3"/>
          <a:stretch>
            <a:fillRect/>
          </a:stretch>
        </p:blipFill>
        <p:spPr>
          <a:xfrm>
            <a:off x="4791522" y="2117015"/>
            <a:ext cx="6489819" cy="2644600"/>
          </a:xfrm>
          <a:prstGeom prst="rect">
            <a:avLst/>
          </a:prstGeom>
        </p:spPr>
      </p:pic>
    </p:spTree>
    <p:extLst>
      <p:ext uri="{BB962C8B-B14F-4D97-AF65-F5344CB8AC3E}">
        <p14:creationId xmlns:p14="http://schemas.microsoft.com/office/powerpoint/2010/main" val="4050793261"/>
      </p:ext>
    </p:extLst>
  </p:cSld>
  <p:clrMapOvr>
    <a:masterClrMapping/>
  </p:clrMapOvr>
  <mc:AlternateContent xmlns:mc="http://schemas.openxmlformats.org/markup-compatibility/2006" xmlns:p14="http://schemas.microsoft.com/office/powerpoint/2010/main">
    <mc:Choice Requires="p14">
      <p:transition spd="slow" p14:dur="2000" advTm="5855"/>
    </mc:Choice>
    <mc:Fallback xmlns="">
      <p:transition spd="slow" advTm="585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morris </a:t>
            </a:r>
          </a:p>
          <a:p>
            <a:pPr algn="r"/>
            <a:r>
              <a:rPr lang="en-US" sz="4400" dirty="0">
                <a:solidFill>
                  <a:schemeClr val="bg2"/>
                </a:solidFill>
              </a:rPr>
              <a:t>Abuubakry ali </a:t>
            </a:r>
          </a:p>
          <a:p>
            <a:pPr algn="r"/>
            <a:r>
              <a:rPr lang="en-US" sz="4400" dirty="0">
                <a:solidFill>
                  <a:schemeClr val="bg2"/>
                </a:solidFill>
              </a:rPr>
              <a:t>Manjari shukla</a:t>
            </a:r>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slow" p14:dur="2000" advTm="3972"/>
    </mc:Choice>
    <mc:Fallback xmlns="">
      <p:transition spd="slow" advTm="397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mc:AlternateContent xmlns:mc="http://schemas.openxmlformats.org/markup-compatibility/2006" xmlns:p14="http://schemas.microsoft.com/office/powerpoint/2010/main">
    <mc:Choice Requires="p14">
      <p:transition spd="slow" p14:dur="2000" advTm="1223"/>
    </mc:Choice>
    <mc:Fallback xmlns="">
      <p:transition spd="slow" advTm="12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dirty="0">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dirty="0"/>
              <a:t>AML refers to the global laws, regulations, and procedures that are in place to prevent the act of producing income through illegal activities </a:t>
            </a:r>
          </a:p>
          <a:p>
            <a:r>
              <a:rPr lang="en-US" dirty="0"/>
              <a:t>KYC are the certain details that a business keeps as an end criteria for the identification of customers who are interested in doing business.</a:t>
            </a:r>
          </a:p>
          <a:p>
            <a:r>
              <a:rPr lang="en-US" dirty="0"/>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mc:AlternateContent xmlns:mc="http://schemas.openxmlformats.org/markup-compatibility/2006" xmlns:p14="http://schemas.microsoft.com/office/powerpoint/2010/main">
    <mc:Choice Requires="p14">
      <p:transition spd="slow" p14:dur="2000" advTm="26029"/>
    </mc:Choice>
    <mc:Fallback xmlns="">
      <p:transition spd="slow" advTm="2602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slow" p14:dur="2000" advTm="887"/>
    </mc:Choice>
    <mc:Fallback xmlns="">
      <p:transition spd="slow" advTm="88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4="http://schemas.microsoft.com/office/powerpoint/2010/main">
    <mc:Choice Requires="p14">
      <p:transition spd="slow" p14:dur="2000" advTm="26513"/>
    </mc:Choice>
    <mc:Fallback xmlns="">
      <p:transition spd="slow" advTm="2651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597"/>
    </mc:Choice>
    <mc:Fallback xmlns="">
      <p:transition spd="slow" advTm="2059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3" name="Rectangle 62">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581191" y="723901"/>
            <a:ext cx="10993549" cy="736189"/>
          </a:xfrm>
        </p:spPr>
        <p:txBody>
          <a:bodyPr vert="horz" lIns="91440" tIns="45720" rIns="91440" bIns="45720" rtlCol="0" anchor="b">
            <a:normAutofit/>
          </a:bodyPr>
          <a:lstStyle/>
          <a:p>
            <a:r>
              <a:rPr lang="en-US" sz="3600" dirty="0">
                <a:solidFill>
                  <a:schemeClr val="accent1"/>
                </a:solidFill>
              </a:rPr>
              <a:t>Command line </a:t>
            </a:r>
            <a:r>
              <a:rPr lang="en-US" sz="3600">
                <a:solidFill>
                  <a:schemeClr val="accent1"/>
                </a:solidFill>
              </a:rPr>
              <a:t>interface – Front end</a:t>
            </a:r>
            <a:endParaRPr lang="en-US" sz="3600" dirty="0">
              <a:solidFill>
                <a:schemeClr val="accent1"/>
              </a:solidFill>
            </a:endParaRP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1786907" y="1629017"/>
            <a:ext cx="8618186" cy="4761548"/>
          </a:xfrm>
          <a:prstGeom prst="rect">
            <a:avLst/>
          </a:prstGeom>
        </p:spPr>
      </p:pic>
    </p:spTree>
    <p:custDataLst>
      <p:tags r:id="rId1"/>
    </p:custDataLst>
    <p:extLst>
      <p:ext uri="{BB962C8B-B14F-4D97-AF65-F5344CB8AC3E}">
        <p14:creationId xmlns:p14="http://schemas.microsoft.com/office/powerpoint/2010/main" val="3635591063"/>
      </p:ext>
    </p:extLst>
  </p:cSld>
  <p:clrMapOvr>
    <a:masterClrMapping/>
  </p:clrMapOvr>
  <mc:AlternateContent xmlns:mc="http://schemas.openxmlformats.org/markup-compatibility/2006" xmlns:p14="http://schemas.microsoft.com/office/powerpoint/2010/main">
    <mc:Choice Requires="p14">
      <p:transition spd="slow" p14:dur="2000" advTm="193700"/>
    </mc:Choice>
    <mc:Fallback xmlns="">
      <p:transition spd="slow" advTm="1937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4604" objId="9"/>
        <p14:stopEvt time="184036" objId="9"/>
        <p14:playEvt time="189016" objId="9"/>
        <p14:stopEvt time="193700" objId="9"/>
      </p14:showEvt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a:solidFill>
                  <a:schemeClr val="accent1"/>
                </a:solidFill>
              </a:rPr>
              <a:t>Kyc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mc:AlternateContent xmlns:mc="http://schemas.openxmlformats.org/markup-compatibility/2006" xmlns:p14="http://schemas.microsoft.com/office/powerpoint/2010/main">
    <mc:Choice Requires="p14">
      <p:transition spd="slow" p14:dur="2000" advTm="209438"/>
    </mc:Choice>
    <mc:Fallback xmlns="">
      <p:transition spd="slow" advTm="2094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6007" objId="4"/>
        <p14:stopEvt time="205536"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B25A-3134-6C4F-9CB8-4D04C6AABA36}"/>
              </a:ext>
            </a:extLst>
          </p:cNvPr>
          <p:cNvSpPr>
            <a:spLocks noGrp="1"/>
          </p:cNvSpPr>
          <p:nvPr>
            <p:ph type="title"/>
          </p:nvPr>
        </p:nvSpPr>
        <p:spPr>
          <a:xfrm>
            <a:off x="581192" y="702156"/>
            <a:ext cx="11029616" cy="1013800"/>
          </a:xfrm>
        </p:spPr>
        <p:txBody>
          <a:bodyPr>
            <a:normAutofit/>
          </a:bodyPr>
          <a:lstStyle/>
          <a:p>
            <a:r>
              <a:rPr lang="en-US" dirty="0"/>
              <a:t>Limitations &amp; Next steps…</a:t>
            </a:r>
          </a:p>
        </p:txBody>
      </p:sp>
      <p:sp>
        <p:nvSpPr>
          <p:cNvPr id="29" name="Rectangle 2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a:extLst>
              <a:ext uri="{FF2B5EF4-FFF2-40B4-BE49-F238E27FC236}">
                <a16:creationId xmlns:a16="http://schemas.microsoft.com/office/drawing/2014/main" id="{CCF24C67-AF33-4A4F-B48E-B57C58D883A9}"/>
              </a:ext>
            </a:extLst>
          </p:cNvPr>
          <p:cNvPicPr>
            <a:picLocks noChangeAspect="1"/>
          </p:cNvPicPr>
          <p:nvPr/>
        </p:nvPicPr>
        <p:blipFill>
          <a:blip r:embed="rId3"/>
          <a:stretch>
            <a:fillRect/>
          </a:stretch>
        </p:blipFill>
        <p:spPr>
          <a:xfrm>
            <a:off x="1359493" y="2361056"/>
            <a:ext cx="3557988" cy="3649219"/>
          </a:xfrm>
          <a:prstGeom prst="rect">
            <a:avLst/>
          </a:prstGeom>
        </p:spPr>
      </p:pic>
      <p:sp>
        <p:nvSpPr>
          <p:cNvPr id="18" name="Content Placeholder 2">
            <a:extLst>
              <a:ext uri="{FF2B5EF4-FFF2-40B4-BE49-F238E27FC236}">
                <a16:creationId xmlns:a16="http://schemas.microsoft.com/office/drawing/2014/main" id="{F4DAEF66-4195-6142-B1BB-E2662D406509}"/>
              </a:ext>
            </a:extLst>
          </p:cNvPr>
          <p:cNvSpPr>
            <a:spLocks noGrp="1"/>
          </p:cNvSpPr>
          <p:nvPr>
            <p:ph idx="1"/>
          </p:nvPr>
        </p:nvSpPr>
        <p:spPr>
          <a:xfrm>
            <a:off x="6335805" y="2180496"/>
            <a:ext cx="5275001" cy="4045683"/>
          </a:xfrm>
        </p:spPr>
        <p:txBody>
          <a:bodyPr>
            <a:normAutofit/>
          </a:bodyPr>
          <a:lstStyle/>
          <a:p>
            <a:r>
              <a:rPr lang="en-US"/>
              <a:t>The clientloop function is stored on the chain which will incur costs. However if the database is small this would be sufficient. If the database is large, it may be more cost effective to use a mapping to manage this function </a:t>
            </a:r>
          </a:p>
          <a:p>
            <a:r>
              <a:rPr lang="en-US"/>
              <a:t>The checkvalidity function does not work well on the test environment </a:t>
            </a:r>
          </a:p>
          <a:p>
            <a:r>
              <a:rPr lang="en-US"/>
              <a:t>Date format for the end date is stored as timestamp on the blockchain</a:t>
            </a:r>
            <a:endParaRPr lang="en-US" dirty="0"/>
          </a:p>
        </p:txBody>
      </p:sp>
    </p:spTree>
    <p:extLst>
      <p:ext uri="{BB962C8B-B14F-4D97-AF65-F5344CB8AC3E}">
        <p14:creationId xmlns:p14="http://schemas.microsoft.com/office/powerpoint/2010/main" val="428461688"/>
      </p:ext>
    </p:extLst>
  </p:cSld>
  <p:clrMapOvr>
    <a:masterClrMapping/>
  </p:clrMapOvr>
  <mc:AlternateContent xmlns:mc="http://schemas.openxmlformats.org/markup-compatibility/2006" xmlns:p14="http://schemas.microsoft.com/office/powerpoint/2010/main">
    <mc:Choice Requires="p14">
      <p:transition spd="slow" p14:dur="2000" advTm="73477"/>
    </mc:Choice>
    <mc:Fallback xmlns="">
      <p:transition spd="slow" advTm="7347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9"/>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1251</Words>
  <Application>Microsoft Macintosh PowerPoint</Application>
  <PresentationFormat>Widescreen</PresentationFormat>
  <Paragraphs>126</Paragraphs>
  <Slides>11</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Command line interface – Front end</vt:lpstr>
      <vt:lpstr>Kyc contract demo</vt:lpstr>
      <vt:lpstr>Limitations &amp; Next steps…</vt:lpstr>
      <vt:lpstr>Conclusion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Jessica Carmichael</cp:lastModifiedBy>
  <cp:revision>1</cp:revision>
  <dcterms:created xsi:type="dcterms:W3CDTF">2020-11-26T22:43:37Z</dcterms:created>
  <dcterms:modified xsi:type="dcterms:W3CDTF">2020-11-26T22:44:26Z</dcterms:modified>
</cp:coreProperties>
</file>